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256" r:id="rId2"/>
    <p:sldId id="314" r:id="rId3"/>
    <p:sldId id="318" r:id="rId4"/>
    <p:sldId id="317" r:id="rId5"/>
    <p:sldId id="266" r:id="rId6"/>
    <p:sldId id="260" r:id="rId7"/>
    <p:sldId id="263" r:id="rId8"/>
    <p:sldId id="287" r:id="rId9"/>
    <p:sldId id="291" r:id="rId10"/>
    <p:sldId id="264" r:id="rId11"/>
    <p:sldId id="281" r:id="rId12"/>
    <p:sldId id="282" r:id="rId13"/>
    <p:sldId id="283" r:id="rId14"/>
    <p:sldId id="286" r:id="rId15"/>
    <p:sldId id="285" r:id="rId16"/>
    <p:sldId id="284" r:id="rId17"/>
    <p:sldId id="290" r:id="rId18"/>
    <p:sldId id="280" r:id="rId19"/>
    <p:sldId id="295" r:id="rId20"/>
    <p:sldId id="296" r:id="rId21"/>
    <p:sldId id="319" r:id="rId22"/>
    <p:sldId id="309" r:id="rId23"/>
    <p:sldId id="310" r:id="rId24"/>
    <p:sldId id="311" r:id="rId25"/>
    <p:sldId id="305" r:id="rId26"/>
    <p:sldId id="324" r:id="rId27"/>
    <p:sldId id="306" r:id="rId28"/>
    <p:sldId id="307" r:id="rId29"/>
    <p:sldId id="312" r:id="rId30"/>
    <p:sldId id="320" r:id="rId31"/>
    <p:sldId id="322" r:id="rId32"/>
    <p:sldId id="323" r:id="rId33"/>
    <p:sldId id="321" r:id="rId34"/>
    <p:sldId id="267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Обложка" id="{85FD7926-0850-402A-B637-0522C018E3E2}">
          <p14:sldIdLst>
            <p14:sldId id="256"/>
            <p14:sldId id="314"/>
          </p14:sldIdLst>
        </p14:section>
        <p14:section name="Оглавление" id="{E0F2D928-AF67-4835-9D3B-7D8FA3C4F62F}">
          <p14:sldIdLst>
            <p14:sldId id="318"/>
            <p14:sldId id="317"/>
          </p14:sldIdLst>
        </p14:section>
        <p14:section name="Введение" id="{1E947EE2-25E3-4909-8483-734659CA7C70}">
          <p14:sldIdLst>
            <p14:sldId id="266"/>
            <p14:sldId id="260"/>
          </p14:sldIdLst>
        </p14:section>
        <p14:section name="Графики" id="{A50EC30C-8F91-483E-945B-CEC4E37284A0}">
          <p14:sldIdLst/>
        </p14:section>
        <p14:section name="Особенности" id="{CDF196BC-6B09-4540-8009-B182FF345501}">
          <p14:sldIdLst>
            <p14:sldId id="263"/>
            <p14:sldId id="287"/>
          </p14:sldIdLst>
        </p14:section>
        <p14:section name="Как работает" id="{3D61FAD4-DF1A-4E06-B1F0-015A225C4BBF}">
          <p14:sldIdLst>
            <p14:sldId id="291"/>
            <p14:sldId id="264"/>
            <p14:sldId id="281"/>
            <p14:sldId id="282"/>
            <p14:sldId id="283"/>
            <p14:sldId id="286"/>
            <p14:sldId id="285"/>
            <p14:sldId id="284"/>
            <p14:sldId id="290"/>
          </p14:sldIdLst>
        </p14:section>
        <p14:section name="Как добывать" id="{8CC7CD22-EC45-49DD-B0B4-0DD8927D37C0}">
          <p14:sldIdLst>
            <p14:sldId id="280"/>
            <p14:sldId id="295"/>
            <p14:sldId id="296"/>
            <p14:sldId id="319"/>
          </p14:sldIdLst>
        </p14:section>
        <p14:section name="Зайдем на ферму" id="{407E4050-EB93-47E0-87F4-AEB8593F34B7}">
          <p14:sldIdLst>
            <p14:sldId id="309"/>
            <p14:sldId id="310"/>
            <p14:sldId id="311"/>
            <p14:sldId id="305"/>
            <p14:sldId id="324"/>
            <p14:sldId id="306"/>
            <p14:sldId id="307"/>
            <p14:sldId id="312"/>
          </p14:sldIdLst>
        </p14:section>
        <p14:section name="Заключение" id="{AFD1E5FD-978C-4CDA-830B-4C828CF6651C}">
          <p14:sldIdLst>
            <p14:sldId id="320"/>
            <p14:sldId id="322"/>
            <p14:sldId id="323"/>
            <p14:sldId id="321"/>
          </p14:sldIdLst>
        </p14:section>
        <p14:section name="Конец" id="{0E510CBA-4B1A-48D1-95F3-795FC2BC42E2}">
          <p14:sldIdLst>
            <p14:sldId id="26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572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433" autoAdjust="0"/>
    <p:restoredTop sz="96412" autoAdjust="0"/>
  </p:normalViewPr>
  <p:slideViewPr>
    <p:cSldViewPr snapToGrid="0">
      <p:cViewPr varScale="1">
        <p:scale>
          <a:sx n="95" d="100"/>
          <a:sy n="95" d="100"/>
        </p:scale>
        <p:origin x="78" y="558"/>
      </p:cViewPr>
      <p:guideLst/>
    </p:cSldViewPr>
  </p:slideViewPr>
  <p:outlineViewPr>
    <p:cViewPr>
      <p:scale>
        <a:sx n="33" d="100"/>
        <a:sy n="33" d="100"/>
      </p:scale>
      <p:origin x="0" y="-11622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FDA9E3-BE6E-4F28-BCB9-34089E5B5169}" type="datetimeFigureOut">
              <a:rPr lang="en-US" smtClean="0"/>
              <a:t>5/13/2014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8C7E33-1999-45A7-80BF-CDE4CB19ED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4894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1F91D-B921-4881-BA1D-60E0E1587913}" type="datetimeFigureOut">
              <a:rPr lang="en-US" smtClean="0"/>
              <a:t>5/13/2014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33D64-4E0C-455F-BCB5-D494DDCBEB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3076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1F91D-B921-4881-BA1D-60E0E1587913}" type="datetimeFigureOut">
              <a:rPr lang="en-US" smtClean="0"/>
              <a:t>5/13/2014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33D64-4E0C-455F-BCB5-D494DDCBEB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1875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1F91D-B921-4881-BA1D-60E0E1587913}" type="datetimeFigureOut">
              <a:rPr lang="en-US" smtClean="0"/>
              <a:t>5/13/2014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33D64-4E0C-455F-BCB5-D494DDCBEB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2120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1F91D-B921-4881-BA1D-60E0E1587913}" type="datetimeFigureOut">
              <a:rPr lang="en-US" smtClean="0"/>
              <a:t>5/13/2014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33D64-4E0C-455F-BCB5-D494DDCBEB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0222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1F91D-B921-4881-BA1D-60E0E1587913}" type="datetimeFigureOut">
              <a:rPr lang="en-US" smtClean="0"/>
              <a:t>5/13/2014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33D64-4E0C-455F-BCB5-D494DDCBEB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5001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1F91D-B921-4881-BA1D-60E0E1587913}" type="datetimeFigureOut">
              <a:rPr lang="en-US" smtClean="0"/>
              <a:t>5/13/2014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33D64-4E0C-455F-BCB5-D494DDCBEB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6183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1F91D-B921-4881-BA1D-60E0E1587913}" type="datetimeFigureOut">
              <a:rPr lang="en-US" smtClean="0"/>
              <a:t>5/13/2014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33D64-4E0C-455F-BCB5-D494DDCBEB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9251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1F91D-B921-4881-BA1D-60E0E1587913}" type="datetimeFigureOut">
              <a:rPr lang="en-US" smtClean="0"/>
              <a:t>5/13/2014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33D64-4E0C-455F-BCB5-D494DDCBEB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0601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1F91D-B921-4881-BA1D-60E0E1587913}" type="datetimeFigureOut">
              <a:rPr lang="en-US" smtClean="0"/>
              <a:t>5/13/2014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33D64-4E0C-455F-BCB5-D494DDCBEB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7570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1F91D-B921-4881-BA1D-60E0E1587913}" type="datetimeFigureOut">
              <a:rPr lang="en-US" smtClean="0"/>
              <a:t>5/13/2014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33D64-4E0C-455F-BCB5-D494DDCBEB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0209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1F91D-B921-4881-BA1D-60E0E1587913}" type="datetimeFigureOut">
              <a:rPr lang="en-US" smtClean="0"/>
              <a:t>5/13/2014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33D64-4E0C-455F-BCB5-D494DDCBEB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7428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C1F91D-B921-4881-BA1D-60E0E1587913}" type="datetimeFigureOut">
              <a:rPr lang="en-US" smtClean="0"/>
              <a:t>5/13/2014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E33D64-4E0C-455F-BCB5-D494DDCBEB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9866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6" r="555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187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Как работает </a:t>
            </a:r>
            <a:r>
              <a:rPr lang="en-US" dirty="0" smtClean="0"/>
              <a:t>Bitcoin?</a:t>
            </a:r>
            <a:r>
              <a:rPr lang="ru-RU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Bitcoin</a:t>
            </a:r>
            <a:r>
              <a:rPr lang="en-US" dirty="0"/>
              <a:t> </a:t>
            </a:r>
            <a:r>
              <a:rPr lang="ru-RU" dirty="0" smtClean="0"/>
              <a:t>– это платежная </a:t>
            </a:r>
            <a:r>
              <a:rPr lang="ru-RU" dirty="0"/>
              <a:t>система, основанная на криптографии</a:t>
            </a:r>
            <a:r>
              <a:rPr lang="ru-RU" dirty="0" smtClean="0"/>
              <a:t>, реализованная на</a:t>
            </a:r>
            <a:r>
              <a:rPr lang="ru-RU" dirty="0"/>
              <a:t> распределенном </a:t>
            </a:r>
            <a:r>
              <a:rPr lang="ru-RU" dirty="0" err="1"/>
              <a:t>одноранговом</a:t>
            </a:r>
            <a:r>
              <a:rPr lang="ru-RU" dirty="0"/>
              <a:t> сервере меток времени, который своей вычислительной мощностью подтверждает </a:t>
            </a:r>
            <a:r>
              <a:rPr lang="ru-RU" dirty="0" smtClean="0"/>
              <a:t>хронологический </a:t>
            </a:r>
            <a:r>
              <a:rPr lang="ru-RU" dirty="0"/>
              <a:t>порядок транзакций. </a:t>
            </a:r>
            <a:endParaRPr lang="ru-RU" dirty="0" smtClean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 smtClean="0"/>
              <a:t>Систему можно условно фрагментировать на</a:t>
            </a:r>
            <a:r>
              <a:rPr lang="en-US" dirty="0" smtClean="0"/>
              <a:t>:</a:t>
            </a:r>
            <a:endParaRPr lang="ru-RU" dirty="0" smtClean="0"/>
          </a:p>
          <a:p>
            <a:r>
              <a:rPr lang="ru-RU" dirty="0" smtClean="0"/>
              <a:t>Балансы </a:t>
            </a:r>
            <a:r>
              <a:rPr lang="ru-RU" dirty="0"/>
              <a:t>- цепочка блоков</a:t>
            </a:r>
            <a:endParaRPr lang="ru-RU" dirty="0" smtClean="0"/>
          </a:p>
          <a:p>
            <a:r>
              <a:rPr lang="ru-RU" dirty="0"/>
              <a:t>Транзакции - приватные ключи</a:t>
            </a:r>
            <a:endParaRPr lang="ru-RU" dirty="0" smtClean="0"/>
          </a:p>
          <a:p>
            <a:r>
              <a:rPr lang="ru-RU" dirty="0"/>
              <a:t>Подтверждения - </a:t>
            </a:r>
            <a:r>
              <a:rPr lang="ru-RU" dirty="0" err="1"/>
              <a:t>майнинг</a:t>
            </a:r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1404933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Балансы - цепочка блоков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Цепочка блоков </a:t>
            </a:r>
            <a:r>
              <a:rPr lang="en-US" dirty="0" smtClean="0"/>
              <a:t>– </a:t>
            </a:r>
            <a:r>
              <a:rPr lang="ru-RU" dirty="0" smtClean="0"/>
              <a:t>это </a:t>
            </a:r>
            <a:r>
              <a:rPr lang="ru-RU" dirty="0"/>
              <a:t>публичный коллективный регистр на который вся сеть </a:t>
            </a:r>
            <a:r>
              <a:rPr lang="ru-RU" dirty="0" err="1"/>
              <a:t>Bitcoin</a:t>
            </a:r>
            <a:r>
              <a:rPr lang="ru-RU" dirty="0"/>
              <a:t> и полагается. </a:t>
            </a:r>
            <a:endParaRPr lang="ru-RU" dirty="0" smtClean="0"/>
          </a:p>
          <a:p>
            <a:pPr marL="0" indent="0">
              <a:buNone/>
            </a:pPr>
            <a:r>
              <a:rPr lang="ru-RU" dirty="0" smtClean="0"/>
              <a:t>Все </a:t>
            </a:r>
            <a:r>
              <a:rPr lang="ru-RU" dirty="0"/>
              <a:t>подтвержденные транзакции включаются </a:t>
            </a:r>
            <a:r>
              <a:rPr lang="ru-RU" dirty="0" smtClean="0"/>
              <a:t>в цепочку </a:t>
            </a:r>
            <a:r>
              <a:rPr lang="ru-RU" dirty="0"/>
              <a:t>блоков. </a:t>
            </a:r>
            <a:endParaRPr lang="ru-RU" dirty="0" smtClean="0"/>
          </a:p>
          <a:p>
            <a:pPr marL="0" indent="0">
              <a:buNone/>
            </a:pPr>
            <a:r>
              <a:rPr lang="ru-RU" dirty="0" smtClean="0"/>
              <a:t>Таким </a:t>
            </a:r>
            <a:r>
              <a:rPr lang="ru-RU" dirty="0"/>
              <a:t>образом, </a:t>
            </a:r>
            <a:r>
              <a:rPr lang="ru-RU" dirty="0" err="1"/>
              <a:t>Bitcoin</a:t>
            </a:r>
            <a:r>
              <a:rPr lang="ru-RU" dirty="0"/>
              <a:t> кошельки могут рассчитывать остаток вашего баланса и новые транзакции могут быть проверены на то, что используемые </a:t>
            </a:r>
            <a:r>
              <a:rPr lang="ru-RU" dirty="0" err="1"/>
              <a:t>биткоины</a:t>
            </a:r>
            <a:r>
              <a:rPr lang="ru-RU" dirty="0"/>
              <a:t> действительно тратятся их владельцем. </a:t>
            </a:r>
            <a:r>
              <a:rPr lang="ru-RU" dirty="0" smtClean="0"/>
              <a:t>Целостность </a:t>
            </a:r>
            <a:r>
              <a:rPr lang="ru-RU" dirty="0"/>
              <a:t>и хронологический порядок цепочки блоков подкрепляется шифрованием.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4932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coinspot.ru/wp-content/uploads/2013/12/30cb0c436a5d689eb2a6b341e4b4ee6e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674" y="-1"/>
            <a:ext cx="12007027" cy="5960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9562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Транзакции - приватные ключи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Транзакция - это передача суммы между </a:t>
            </a:r>
            <a:r>
              <a:rPr lang="ru-RU" dirty="0" err="1"/>
              <a:t>Bitcoin</a:t>
            </a:r>
            <a:r>
              <a:rPr lang="ru-RU" dirty="0"/>
              <a:t> </a:t>
            </a:r>
            <a:r>
              <a:rPr lang="ru-RU" dirty="0" smtClean="0"/>
              <a:t>кошельками. Эта </a:t>
            </a:r>
            <a:r>
              <a:rPr lang="ru-RU" dirty="0"/>
              <a:t>информация включается в цепочку блоков. </a:t>
            </a:r>
            <a:r>
              <a:rPr lang="ru-RU" dirty="0" err="1"/>
              <a:t>Bitcoin</a:t>
            </a:r>
            <a:r>
              <a:rPr lang="ru-RU" dirty="0"/>
              <a:t> кошельки содержат секретный кусок информации, называемый секретный </a:t>
            </a:r>
            <a:r>
              <a:rPr lang="ru-RU" dirty="0" smtClean="0"/>
              <a:t>ключ, </a:t>
            </a:r>
            <a:r>
              <a:rPr lang="ru-RU" dirty="0"/>
              <a:t>который используется, что бы подписывать транзакции, обеспечивая математическое доказательство, что эти средства пришли от владельца кошелька. </a:t>
            </a:r>
            <a:endParaRPr lang="ru-RU" dirty="0" smtClean="0"/>
          </a:p>
          <a:p>
            <a:pPr marL="0" indent="0">
              <a:buNone/>
            </a:pPr>
            <a:r>
              <a:rPr lang="ru-RU" dirty="0" smtClean="0"/>
              <a:t>Все </a:t>
            </a:r>
            <a:r>
              <a:rPr lang="ru-RU" dirty="0"/>
              <a:t>транзакции транслируются между пользователями и обычно становятся подтвержденными сетью, в течение следующих 10 минут, с помощи процесса, называемого </a:t>
            </a:r>
            <a:r>
              <a:rPr lang="ru-RU" dirty="0" err="1"/>
              <a:t>майнинг</a:t>
            </a:r>
            <a:r>
              <a:rPr lang="ru-RU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9408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Транзакции - чуть подробнее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 smtClean="0"/>
              <a:t>Если представить электронную </a:t>
            </a:r>
            <a:r>
              <a:rPr lang="ru-RU" dirty="0"/>
              <a:t>монету как последовательность цифровых </a:t>
            </a:r>
            <a:r>
              <a:rPr lang="ru-RU" dirty="0" smtClean="0"/>
              <a:t>подписей, то очередной владелец </a:t>
            </a:r>
            <a:r>
              <a:rPr lang="ru-RU" dirty="0"/>
              <a:t>отправляет монету следующему, подписывая </a:t>
            </a:r>
            <a:r>
              <a:rPr lang="ru-RU" dirty="0" err="1"/>
              <a:t>хэш</a:t>
            </a:r>
            <a:r>
              <a:rPr lang="ru-RU" dirty="0"/>
              <a:t> предыдущей транзакции и публичный ключ будущего владельца и присоединяя эту информацию к монете. Получатель может проверить каждую подпись, чтобы подтвердить корректность всей цепочки владельцев.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7325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coinspot.ru/wp-content/uploads/2013/12/zz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08000"/>
            <a:ext cx="12192000" cy="6166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7890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Подтверждения - </a:t>
            </a:r>
            <a:r>
              <a:rPr lang="ru-RU" dirty="0" err="1"/>
              <a:t>майнинг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dirty="0" err="1"/>
              <a:t>Майнинг</a:t>
            </a:r>
            <a:r>
              <a:rPr lang="ru-RU" dirty="0"/>
              <a:t> - это распределенная система, используемая для подтверждения ожидающих транзакций включением их в блочную цепь. </a:t>
            </a:r>
            <a:r>
              <a:rPr lang="ru-RU" dirty="0" err="1"/>
              <a:t>Майнинг</a:t>
            </a:r>
            <a:r>
              <a:rPr lang="ru-RU" dirty="0"/>
              <a:t> обеспечивает хронологический порядок транзакций в блочной цепи, нейтральность сети, а также позволяет разным компьютерам "договориться" о едином состоянии системы. </a:t>
            </a:r>
            <a:endParaRPr lang="ru-RU" dirty="0" smtClean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 smtClean="0"/>
              <a:t>Для </a:t>
            </a:r>
            <a:r>
              <a:rPr lang="ru-RU" dirty="0"/>
              <a:t>того, чтобы транзакции стали подтвержденными, они должны упаковаться в блок, который удовлетворяет строгим криптографическим требованиям и должен быть проверен сетью. Эти правила не позволяют изменять предыдущий блок, так </a:t>
            </a:r>
            <a:r>
              <a:rPr lang="ru-RU" dirty="0" smtClean="0"/>
              <a:t>как в </a:t>
            </a:r>
            <a:r>
              <a:rPr lang="ru-RU" dirty="0"/>
              <a:t>таком случае все следующие блоки оказались бы </a:t>
            </a:r>
            <a:r>
              <a:rPr lang="ru-RU" dirty="0" err="1"/>
              <a:t>невалидными</a:t>
            </a:r>
            <a:r>
              <a:rPr lang="ru-RU" dirty="0"/>
              <a:t>. </a:t>
            </a:r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1277603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Сеть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ru-RU" dirty="0"/>
              <a:t>Система работает по следующим правилам:</a:t>
            </a:r>
          </a:p>
          <a:p>
            <a:pPr marL="0" indent="0">
              <a:buNone/>
            </a:pPr>
            <a:endParaRPr lang="ru-RU" dirty="0"/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Новые транзакции рассылаются всем узлам.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Каждый узел объединяет пришедшие транзакции в блок.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Каждый узел пытается подобрать </a:t>
            </a:r>
            <a:r>
              <a:rPr lang="ru-RU" dirty="0" err="1"/>
              <a:t>хэш</a:t>
            </a:r>
            <a:r>
              <a:rPr lang="ru-RU" dirty="0"/>
              <a:t> блока, удовлетворяющий текущей сложности.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Как только такой </a:t>
            </a:r>
            <a:r>
              <a:rPr lang="ru-RU" dirty="0" err="1"/>
              <a:t>хэш</a:t>
            </a:r>
            <a:r>
              <a:rPr lang="ru-RU" dirty="0"/>
              <a:t> найден, этот блок отправляется в сеть.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Узлы принимают этот блок, только если все транзакции в нем корректны и не используют уже потраченные средства.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Свое согласие с новыми данными узлы выражают, начиная работу над следующим блоком и используя </a:t>
            </a:r>
            <a:r>
              <a:rPr lang="ru-RU" dirty="0" err="1"/>
              <a:t>хэш</a:t>
            </a:r>
            <a:r>
              <a:rPr lang="ru-RU" dirty="0"/>
              <a:t> предыдущего в качестве новых исходных данных.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987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 smtClean="0"/>
              <a:t>Майнинг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dirty="0" err="1" smtClean="0"/>
              <a:t>Майнинг</a:t>
            </a:r>
            <a:r>
              <a:rPr lang="ru-RU" dirty="0" smtClean="0"/>
              <a:t> </a:t>
            </a:r>
            <a:r>
              <a:rPr lang="ru-RU" dirty="0"/>
              <a:t>— это процесс добычи </a:t>
            </a:r>
            <a:r>
              <a:rPr lang="ru-RU" dirty="0" err="1"/>
              <a:t>биткоинов</a:t>
            </a:r>
            <a:r>
              <a:rPr lang="ru-RU" dirty="0"/>
              <a:t> путем нахождения блоков по алгоритму:</a:t>
            </a:r>
          </a:p>
          <a:p>
            <a:pPr marL="0" indent="0">
              <a:buNone/>
            </a:pPr>
            <a:r>
              <a:rPr lang="ru-RU" b="1" dirty="0" err="1"/>
              <a:t>Хеш</a:t>
            </a:r>
            <a:r>
              <a:rPr lang="ru-RU" b="1" dirty="0"/>
              <a:t> = SHA-2 (SHA-2(Полезная нагрузка + Случайное число</a:t>
            </a:r>
            <a:r>
              <a:rPr lang="ru-RU" b="1" dirty="0" smtClean="0"/>
              <a:t>))</a:t>
            </a:r>
          </a:p>
          <a:p>
            <a:pPr marL="0" indent="0">
              <a:buNone/>
            </a:pPr>
            <a:r>
              <a:rPr lang="ru-RU" dirty="0" err="1" smtClean="0"/>
              <a:t>Майнеры</a:t>
            </a:r>
            <a:r>
              <a:rPr lang="ru-RU" dirty="0" smtClean="0"/>
              <a:t> </a:t>
            </a:r>
            <a:r>
              <a:rPr lang="ru-RU" dirty="0"/>
              <a:t>перебирают случайно генерируемые байтовые </a:t>
            </a:r>
            <a:r>
              <a:rPr lang="ru-RU" dirty="0" smtClean="0"/>
              <a:t>последовательности </a:t>
            </a:r>
            <a:r>
              <a:rPr lang="ru-RU" dirty="0"/>
              <a:t>(</a:t>
            </a:r>
            <a:r>
              <a:rPr lang="ru-RU" dirty="0" err="1"/>
              <a:t>nonce</a:t>
            </a:r>
            <a:r>
              <a:rPr lang="ru-RU" dirty="0"/>
              <a:t>), в надежде найти </a:t>
            </a:r>
            <a:r>
              <a:rPr lang="ru-RU" dirty="0" smtClean="0"/>
              <a:t>нужный </a:t>
            </a:r>
            <a:r>
              <a:rPr lang="ru-RU" dirty="0" err="1" smtClean="0"/>
              <a:t>хеш</a:t>
            </a:r>
            <a:r>
              <a:rPr lang="ru-RU" dirty="0"/>
              <a:t>, который будет меньше, чем </a:t>
            </a:r>
            <a:r>
              <a:rPr lang="ru-RU" dirty="0" smtClean="0"/>
              <a:t>текущая </a:t>
            </a:r>
            <a:r>
              <a:rPr lang="ru-RU" dirty="0"/>
              <a:t>цель, которая обратно пропорциональна сложности. При нахождении </a:t>
            </a:r>
            <a:r>
              <a:rPr lang="ru-RU" dirty="0" smtClean="0"/>
              <a:t>такого </a:t>
            </a:r>
            <a:r>
              <a:rPr lang="ru-RU" dirty="0" err="1"/>
              <a:t>хеша</a:t>
            </a:r>
            <a:r>
              <a:rPr lang="ru-RU" dirty="0"/>
              <a:t> </a:t>
            </a:r>
            <a:r>
              <a:rPr lang="ru-RU" dirty="0" err="1"/>
              <a:t>майнер</a:t>
            </a:r>
            <a:r>
              <a:rPr lang="ru-RU" dirty="0"/>
              <a:t> рассылает в сеть информацию о найденном блоке </a:t>
            </a:r>
            <a:r>
              <a:rPr lang="ru-RU" dirty="0" smtClean="0"/>
              <a:t>и </a:t>
            </a:r>
            <a:r>
              <a:rPr lang="ru-RU" dirty="0"/>
              <a:t>получает эмиссионные средства</a:t>
            </a:r>
            <a:r>
              <a:rPr lang="ru-RU" dirty="0" smtClean="0"/>
              <a:t>.</a:t>
            </a:r>
          </a:p>
          <a:p>
            <a:pPr marL="0" indent="0">
              <a:buNone/>
            </a:pPr>
            <a:r>
              <a:rPr lang="ru-RU" dirty="0" smtClean="0"/>
              <a:t>То есть, </a:t>
            </a:r>
            <a:r>
              <a:rPr lang="ru-RU" dirty="0" err="1"/>
              <a:t>Биткоины</a:t>
            </a:r>
            <a:r>
              <a:rPr lang="ru-RU" dirty="0"/>
              <a:t> выдаются за успешное решение математической задачи.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5173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Подбор блоков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 smtClean="0"/>
              <a:t>Блок </a:t>
            </a:r>
            <a:r>
              <a:rPr lang="ru-RU" dirty="0"/>
              <a:t>— это набор данных, который включает в себя:</a:t>
            </a:r>
          </a:p>
          <a:p>
            <a:r>
              <a:rPr lang="ru-RU" dirty="0" err="1"/>
              <a:t>хеш</a:t>
            </a:r>
            <a:r>
              <a:rPr lang="ru-RU" dirty="0"/>
              <a:t> предыдущего блока;</a:t>
            </a:r>
          </a:p>
          <a:p>
            <a:r>
              <a:rPr lang="ru-RU" dirty="0"/>
              <a:t>некоторое количество новых транзакций;</a:t>
            </a:r>
          </a:p>
          <a:p>
            <a:r>
              <a:rPr lang="ru-RU" dirty="0"/>
              <a:t>«соль» (</a:t>
            </a:r>
            <a:r>
              <a:rPr lang="ru-RU" dirty="0" err="1"/>
              <a:t>nonce</a:t>
            </a:r>
            <a:r>
              <a:rPr lang="ru-RU" dirty="0"/>
              <a:t>) — последовательность битов, которую можно свободно менять</a:t>
            </a:r>
            <a:r>
              <a:rPr lang="ru-RU" dirty="0" smtClean="0"/>
              <a:t>.</a:t>
            </a:r>
          </a:p>
          <a:p>
            <a:pPr marL="0" indent="0">
              <a:buNone/>
            </a:pPr>
            <a:endParaRPr lang="ru-RU" dirty="0" smtClean="0"/>
          </a:p>
          <a:p>
            <a:pPr marL="0" indent="0">
              <a:buNone/>
            </a:pPr>
            <a:r>
              <a:rPr lang="ru-RU" dirty="0" err="1" smtClean="0"/>
              <a:t>Хеш</a:t>
            </a:r>
            <a:r>
              <a:rPr lang="ru-RU" dirty="0" smtClean="0"/>
              <a:t> блока должен содержать заданное число нулей в начале.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36900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9355494"/>
          </a:xfrm>
        </p:spPr>
      </p:pic>
      <p:sp>
        <p:nvSpPr>
          <p:cNvPr id="6" name="TextBox 5"/>
          <p:cNvSpPr txBox="1"/>
          <p:nvPr/>
        </p:nvSpPr>
        <p:spPr>
          <a:xfrm>
            <a:off x="0" y="0"/>
            <a:ext cx="2025298" cy="369332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en-US" dirty="0" smtClean="0"/>
              <a:t>coinmarketcap.com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72395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Подбор </a:t>
            </a:r>
            <a:r>
              <a:rPr lang="ru-RU" dirty="0" smtClean="0"/>
              <a:t>блоков - это </a:t>
            </a:r>
            <a:r>
              <a:rPr lang="ru-RU" dirty="0" err="1" smtClean="0"/>
              <a:t>майнинг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 smtClean="0"/>
              <a:t>Само собой, не каждый блок будет содержать заданное число нулей в начале </a:t>
            </a:r>
            <a:r>
              <a:rPr lang="ru-RU" dirty="0" err="1" smtClean="0"/>
              <a:t>хеша</a:t>
            </a:r>
            <a:r>
              <a:rPr lang="ru-RU" dirty="0" smtClean="0"/>
              <a:t>. А так как </a:t>
            </a:r>
            <a:r>
              <a:rPr lang="ru-RU" dirty="0"/>
              <a:t>изменяемая часть блока только одна — это «соль» — мы будем перебирать все возможные варианты «соли», пока не получим нужный </a:t>
            </a:r>
            <a:r>
              <a:rPr lang="ru-RU" dirty="0" err="1"/>
              <a:t>хеш</a:t>
            </a:r>
            <a:r>
              <a:rPr lang="ru-RU" dirty="0"/>
              <a:t>. </a:t>
            </a:r>
          </a:p>
          <a:p>
            <a:pPr marL="0" indent="0">
              <a:buNone/>
            </a:pPr>
            <a:r>
              <a:rPr lang="ru-RU" dirty="0"/>
              <a:t>Вот этот перебор и называется «</a:t>
            </a:r>
            <a:r>
              <a:rPr lang="ru-RU" dirty="0" err="1"/>
              <a:t>майнингом</a:t>
            </a:r>
            <a:r>
              <a:rPr lang="ru-RU" dirty="0"/>
              <a:t>» — генерацией </a:t>
            </a:r>
            <a:r>
              <a:rPr lang="ru-RU" dirty="0" err="1"/>
              <a:t>биткоинов</a:t>
            </a:r>
            <a:r>
              <a:rPr lang="ru-RU" dirty="0" smtClean="0"/>
              <a:t>.</a:t>
            </a:r>
            <a:endParaRPr lang="ru-RU" dirty="0"/>
          </a:p>
          <a:p>
            <a:pPr marL="0" indent="0">
              <a:buNone/>
            </a:pPr>
            <a:r>
              <a:rPr lang="ru-RU" dirty="0"/>
              <a:t>А от числа необходимых нулей в </a:t>
            </a:r>
            <a:r>
              <a:rPr lang="ru-RU" dirty="0" err="1"/>
              <a:t>хеше</a:t>
            </a:r>
            <a:r>
              <a:rPr lang="ru-RU" dirty="0"/>
              <a:t> зависит сложность генерации </a:t>
            </a:r>
            <a:r>
              <a:rPr lang="ru-RU" dirty="0" err="1"/>
              <a:t>биткоинов</a:t>
            </a:r>
            <a:r>
              <a:rPr lang="ru-RU" dirty="0"/>
              <a:t>. Со временем нулей нужно все больше, и сложность </a:t>
            </a:r>
            <a:r>
              <a:rPr lang="ru-RU" dirty="0" err="1"/>
              <a:t>майнинга</a:t>
            </a:r>
            <a:r>
              <a:rPr lang="ru-RU" dirty="0"/>
              <a:t> возрастает</a:t>
            </a:r>
            <a:r>
              <a:rPr lang="ru-RU" dirty="0" smtClean="0"/>
              <a:t>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66551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Этапы развития </a:t>
            </a:r>
            <a:r>
              <a:rPr lang="ru-RU" dirty="0" err="1" smtClean="0"/>
              <a:t>майнинга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CPU (Central processing </a:t>
            </a:r>
            <a:r>
              <a:rPr lang="en-US" dirty="0" smtClean="0"/>
              <a:t>unit)</a:t>
            </a:r>
          </a:p>
          <a:p>
            <a:r>
              <a:rPr lang="en-US" dirty="0"/>
              <a:t>GPU (Graphics processing </a:t>
            </a:r>
            <a:r>
              <a:rPr lang="en-US" dirty="0" smtClean="0"/>
              <a:t>unit)</a:t>
            </a:r>
          </a:p>
          <a:p>
            <a:r>
              <a:rPr lang="en-US" dirty="0"/>
              <a:t>ASIC </a:t>
            </a:r>
            <a:r>
              <a:rPr lang="en-US" dirty="0" smtClean="0"/>
              <a:t>(Application-specific </a:t>
            </a:r>
            <a:r>
              <a:rPr lang="en-US" dirty="0"/>
              <a:t>integrated circuit</a:t>
            </a:r>
            <a:r>
              <a:rPr lang="en-US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0260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http://i46.fastpic.ru/big/2013/0515/4b/e14f84f4668be6d52e7556ffd165b54b.jpe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2479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http://cs307713.vk.me/v307713693/1a85/oD0cN-BhB-k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" t="13672" r="-166" b="1672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1943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2" name="Picture 4" descr="http://www.joeydevilla.com/wordpress/wp-content/uploads/2013/04/bitcoin-fpga-mining-rig.jpg-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" t="15470" r="5" b="9530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8622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imag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4" t="19676" r="174" b="5324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335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64097"/>
          </a:xfrm>
        </p:spPr>
      </p:pic>
    </p:spTree>
    <p:extLst>
      <p:ext uri="{BB962C8B-B14F-4D97-AF65-F5344CB8AC3E}">
        <p14:creationId xmlns:p14="http://schemas.microsoft.com/office/powerpoint/2010/main" val="42156189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imag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46" b="11254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3358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306906" y="-485788"/>
            <a:ext cx="6881307" cy="7806269"/>
          </a:xfrm>
          <a:prstGeom prst="rect">
            <a:avLst/>
          </a:prstGeom>
        </p:spPr>
      </p:pic>
      <p:pic>
        <p:nvPicPr>
          <p:cNvPr id="8194" name="Picture 2" descr="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5234" y="0"/>
            <a:ext cx="514676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8267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http://1.bp.blogspot.com/-3bIBOmnQyWU/UhjpmY-dZdI/AAAAAAAABRw/um6dX-uGol0/s1600/Business+group+pushes+Bitcoin+forward+by+investing+in+the+next+generation+of+ASIC+chips+and+a+new+supercompute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642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140450"/>
          </a:xfrm>
        </p:spPr>
      </p:pic>
    </p:spTree>
    <p:extLst>
      <p:ext uri="{BB962C8B-B14F-4D97-AF65-F5344CB8AC3E}">
        <p14:creationId xmlns:p14="http://schemas.microsoft.com/office/powerpoint/2010/main" val="2567327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Пицца за 10,000 </a:t>
            </a:r>
            <a:r>
              <a:rPr lang="en-US" dirty="0" smtClean="0"/>
              <a:t>BTC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084658"/>
            <a:ext cx="10515600" cy="1783845"/>
          </a:xfrm>
        </p:spPr>
      </p:pic>
    </p:spTree>
    <p:extLst>
      <p:ext uri="{BB962C8B-B14F-4D97-AF65-F5344CB8AC3E}">
        <p14:creationId xmlns:p14="http://schemas.microsoft.com/office/powerpoint/2010/main" val="2053364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351" y="0"/>
            <a:ext cx="10297297" cy="6864865"/>
          </a:xfrm>
        </p:spPr>
      </p:pic>
    </p:spTree>
    <p:extLst>
      <p:ext uri="{BB962C8B-B14F-4D97-AF65-F5344CB8AC3E}">
        <p14:creationId xmlns:p14="http://schemas.microsoft.com/office/powerpoint/2010/main" val="3614761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7877" y="0"/>
            <a:ext cx="4856245" cy="6874427"/>
          </a:xfrm>
        </p:spPr>
      </p:pic>
    </p:spTree>
    <p:extLst>
      <p:ext uri="{BB962C8B-B14F-4D97-AF65-F5344CB8AC3E}">
        <p14:creationId xmlns:p14="http://schemas.microsoft.com/office/powerpoint/2010/main" val="4122785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9351" y="0"/>
            <a:ext cx="8773297" cy="6835862"/>
          </a:xfrm>
        </p:spPr>
      </p:pic>
    </p:spTree>
    <p:extLst>
      <p:ext uri="{BB962C8B-B14F-4D97-AF65-F5344CB8AC3E}">
        <p14:creationId xmlns:p14="http://schemas.microsoft.com/office/powerpoint/2010/main" val="1381435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://genknews.vcmedia.vn/2014/1-001385-138968822067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7" b="1187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4873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8" name="Объект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6306416"/>
            <a:ext cx="10515600" cy="456794"/>
          </a:xfrm>
          <a:prstGeom prst="rect">
            <a:avLst/>
          </a:prstGeom>
        </p:spPr>
      </p:pic>
      <p:pic>
        <p:nvPicPr>
          <p:cNvPr id="10" name="Объект 9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169370"/>
          </a:xfrm>
        </p:spPr>
      </p:pic>
    </p:spTree>
    <p:extLst>
      <p:ext uri="{BB962C8B-B14F-4D97-AF65-F5344CB8AC3E}">
        <p14:creationId xmlns:p14="http://schemas.microsoft.com/office/powerpoint/2010/main" val="3726812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3" b="22293"/>
          <a:stretch/>
        </p:blipFill>
        <p:spPr>
          <a:xfrm>
            <a:off x="0" y="0"/>
            <a:ext cx="12192000" cy="6858000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533" y="2801436"/>
            <a:ext cx="11838830" cy="966369"/>
          </a:xfrm>
        </p:spPr>
        <p:txBody>
          <a:bodyPr>
            <a:noAutofit/>
          </a:bodyPr>
          <a:lstStyle/>
          <a:p>
            <a:r>
              <a:rPr lang="ru-RU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Сатоши</a:t>
            </a:r>
            <a:r>
              <a:rPr lang="ru-RU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Накамото</a:t>
            </a:r>
            <a:r>
              <a:rPr lang="en-U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→</a:t>
            </a:r>
            <a:endParaRPr 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33986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336" y="255561"/>
            <a:ext cx="6240379" cy="6209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188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Особенности системы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err="1" smtClean="0"/>
              <a:t>Децентрализованность</a:t>
            </a:r>
            <a:endParaRPr lang="ru-RU" dirty="0" smtClean="0"/>
          </a:p>
          <a:p>
            <a:r>
              <a:rPr lang="ru-RU" dirty="0" smtClean="0"/>
              <a:t>Ограниченность эмиссии</a:t>
            </a:r>
          </a:p>
          <a:p>
            <a:r>
              <a:rPr lang="ru-RU" dirty="0" smtClean="0"/>
              <a:t>Анонимность</a:t>
            </a:r>
            <a:endParaRPr lang="en-US" dirty="0" smtClean="0"/>
          </a:p>
          <a:p>
            <a:r>
              <a:rPr lang="ru-RU" altLang="en-US" dirty="0"/>
              <a:t>Отсутствие контролирующих органов</a:t>
            </a:r>
            <a:endParaRPr lang="en-US" alt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3738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3659510"/>
            <a:ext cx="10515600" cy="251745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ru-RU" dirty="0"/>
              <a:t>Дополнительной защитой будет являться генерация новой пары «открытый/закрытый ключ» для каждой транзакции: это предотвратит связывание различных платежей с их общим отправителем или адресатом. </a:t>
            </a:r>
            <a:endParaRPr lang="ru-RU" dirty="0" smtClean="0"/>
          </a:p>
          <a:p>
            <a:pPr marL="0" indent="0">
              <a:buNone/>
            </a:pPr>
            <a:r>
              <a:rPr lang="ru-RU" dirty="0" smtClean="0"/>
              <a:t>Некоторого </a:t>
            </a:r>
            <a:r>
              <a:rPr lang="ru-RU" dirty="0"/>
              <a:t>публичного связывания все же не избежать: транзакции с несколькими входами доказывают, что эти суммы принадлежат одному лицу. Риск состоит в том, что раскрытие личности владельца ключа может привести к раскрытию и всех принадлежащих ему транзакций.</a:t>
            </a:r>
            <a:endParaRPr lang="en-US" dirty="0"/>
          </a:p>
        </p:txBody>
      </p:sp>
      <p:pic>
        <p:nvPicPr>
          <p:cNvPr id="3074" name="Picture 2" descr="http://coinspot.ru/wp-content/uploads/2013/12/f29a3d84ef6e1affd7ba851adb3b62ac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2074"/>
            <a:ext cx="12192000" cy="3567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4484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Клиент </a:t>
            </a:r>
            <a:r>
              <a:rPr lang="en-US" dirty="0" smtClean="0"/>
              <a:t>Bitcoin</a:t>
            </a:r>
            <a:endParaRPr lang="en-US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7587" y="1690688"/>
            <a:ext cx="5076825" cy="425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071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1507</TotalTime>
  <Words>694</Words>
  <Application>Microsoft Office PowerPoint</Application>
  <PresentationFormat>Широкоэкранный</PresentationFormat>
  <Paragraphs>60</Paragraphs>
  <Slides>34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34</vt:i4>
      </vt:variant>
    </vt:vector>
  </HeadingPairs>
  <TitlesOfParts>
    <vt:vector size="38" baseType="lpstr">
      <vt:lpstr>Arial</vt:lpstr>
      <vt:lpstr>Calibri</vt:lpstr>
      <vt:lpstr>Calibri Light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Сатоши Накамото→</vt:lpstr>
      <vt:lpstr>Презентация PowerPoint</vt:lpstr>
      <vt:lpstr>Особенности системы</vt:lpstr>
      <vt:lpstr>Презентация PowerPoint</vt:lpstr>
      <vt:lpstr>Клиент Bitcoin</vt:lpstr>
      <vt:lpstr>Как работает Bitcoin? </vt:lpstr>
      <vt:lpstr>Балансы - цепочка блоков</vt:lpstr>
      <vt:lpstr>Презентация PowerPoint</vt:lpstr>
      <vt:lpstr>Транзакции - приватные ключи</vt:lpstr>
      <vt:lpstr>Транзакции - чуть подробнее</vt:lpstr>
      <vt:lpstr>Презентация PowerPoint</vt:lpstr>
      <vt:lpstr>Подтверждения - майнинг</vt:lpstr>
      <vt:lpstr>Сеть</vt:lpstr>
      <vt:lpstr>Майнинг</vt:lpstr>
      <vt:lpstr>Подбор блоков</vt:lpstr>
      <vt:lpstr>Подбор блоков - это майнинг</vt:lpstr>
      <vt:lpstr>Этапы развития майнинга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Пицца за 10,000 BTC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cp:lastModifiedBy>Владимир Бабин</cp:lastModifiedBy>
  <cp:revision>27</cp:revision>
  <dcterms:created xsi:type="dcterms:W3CDTF">2014-03-26T08:52:20Z</dcterms:created>
  <dcterms:modified xsi:type="dcterms:W3CDTF">2014-05-13T03:38:38Z</dcterms:modified>
</cp:coreProperties>
</file>